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4" r:id="rId5"/>
    <p:sldId id="265" r:id="rId6"/>
    <p:sldId id="267" r:id="rId7"/>
    <p:sldId id="268" r:id="rId8"/>
    <p:sldId id="269" r:id="rId9"/>
    <p:sldId id="274" r:id="rId10"/>
    <p:sldId id="275" r:id="rId11"/>
    <p:sldId id="276" r:id="rId12"/>
    <p:sldId id="277" r:id="rId13"/>
    <p:sldId id="278" r:id="rId14"/>
    <p:sldId id="282" r:id="rId15"/>
    <p:sldId id="283" r:id="rId16"/>
    <p:sldId id="258" r:id="rId17"/>
    <p:sldId id="259" r:id="rId18"/>
    <p:sldId id="260" r:id="rId19"/>
    <p:sldId id="271" r:id="rId20"/>
    <p:sldId id="279" r:id="rId21"/>
    <p:sldId id="28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5B973-8608-469F-AA08-045815B2DC2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9AA826-74D8-4C87-9280-A415B41962C7}">
      <dgm:prSet/>
      <dgm:spPr/>
      <dgm:t>
        <a:bodyPr/>
        <a:lstStyle/>
        <a:p>
          <a:r>
            <a:rPr lang="en-US"/>
            <a:t>To eliminate time taking paperwork.</a:t>
          </a:r>
        </a:p>
      </dgm:t>
    </dgm:pt>
    <dgm:pt modelId="{452A04A9-0F33-4097-8302-5F6EFC66C904}" type="parTrans" cxnId="{4DF17548-205E-4B02-BADF-DEB5349C4B78}">
      <dgm:prSet/>
      <dgm:spPr/>
      <dgm:t>
        <a:bodyPr/>
        <a:lstStyle/>
        <a:p>
          <a:endParaRPr lang="en-US"/>
        </a:p>
      </dgm:t>
    </dgm:pt>
    <dgm:pt modelId="{CA72113E-BA1C-41AC-86EE-F533B2879E54}" type="sibTrans" cxnId="{4DF17548-205E-4B02-BADF-DEB5349C4B78}">
      <dgm:prSet/>
      <dgm:spPr/>
      <dgm:t>
        <a:bodyPr/>
        <a:lstStyle/>
        <a:p>
          <a:endParaRPr lang="en-US"/>
        </a:p>
      </dgm:t>
    </dgm:pt>
    <dgm:pt modelId="{E0874DA1-6F83-40D1-AB19-AC844F904A2F}">
      <dgm:prSet/>
      <dgm:spPr/>
      <dgm:t>
        <a:bodyPr/>
        <a:lstStyle/>
        <a:p>
          <a:r>
            <a:rPr lang="en-US" dirty="0"/>
            <a:t>To develop well organized system for book borrowing from library.</a:t>
          </a:r>
        </a:p>
      </dgm:t>
    </dgm:pt>
    <dgm:pt modelId="{35059D2E-7981-4F8E-98E7-165DDC3800BF}" type="parTrans" cxnId="{5E4CA126-E678-4BAE-A137-64ECBBDDED1E}">
      <dgm:prSet/>
      <dgm:spPr/>
      <dgm:t>
        <a:bodyPr/>
        <a:lstStyle/>
        <a:p>
          <a:endParaRPr lang="en-US"/>
        </a:p>
      </dgm:t>
    </dgm:pt>
    <dgm:pt modelId="{174A87FE-A62E-4C8D-A394-D59627E2DEC2}" type="sibTrans" cxnId="{5E4CA126-E678-4BAE-A137-64ECBBDDED1E}">
      <dgm:prSet/>
      <dgm:spPr/>
      <dgm:t>
        <a:bodyPr/>
        <a:lstStyle/>
        <a:p>
          <a:endParaRPr lang="en-US"/>
        </a:p>
      </dgm:t>
    </dgm:pt>
    <dgm:pt modelId="{BC748976-7D67-4988-8EAF-C4B53034A2DD}">
      <dgm:prSet/>
      <dgm:spPr/>
      <dgm:t>
        <a:bodyPr/>
        <a:lstStyle/>
        <a:p>
          <a:r>
            <a:rPr lang="en-US"/>
            <a:t>To minimize the task and effort being performed by librarian and borrower.</a:t>
          </a:r>
        </a:p>
      </dgm:t>
    </dgm:pt>
    <dgm:pt modelId="{5158AED0-9189-4724-8AA3-B59701A38981}" type="parTrans" cxnId="{71057A87-E774-46DC-B128-A4A8787952AF}">
      <dgm:prSet/>
      <dgm:spPr/>
      <dgm:t>
        <a:bodyPr/>
        <a:lstStyle/>
        <a:p>
          <a:endParaRPr lang="en-US"/>
        </a:p>
      </dgm:t>
    </dgm:pt>
    <dgm:pt modelId="{4A6D2B90-5D20-4E83-BFDF-D4E3091E7B31}" type="sibTrans" cxnId="{71057A87-E774-46DC-B128-A4A8787952AF}">
      <dgm:prSet/>
      <dgm:spPr/>
      <dgm:t>
        <a:bodyPr/>
        <a:lstStyle/>
        <a:p>
          <a:endParaRPr lang="en-US"/>
        </a:p>
      </dgm:t>
    </dgm:pt>
    <dgm:pt modelId="{D2E03DDC-7847-468C-B0D9-AA5A16073516}">
      <dgm:prSet/>
      <dgm:spPr/>
      <dgm:t>
        <a:bodyPr/>
        <a:lstStyle/>
        <a:p>
          <a:r>
            <a:rPr lang="en-US" dirty="0"/>
            <a:t>To create a more effective system.</a:t>
          </a:r>
        </a:p>
      </dgm:t>
    </dgm:pt>
    <dgm:pt modelId="{4B3AE9CE-DB9B-4731-96BB-37FBD6B4631D}" type="parTrans" cxnId="{12114E8A-64CC-47D3-A1B2-8FC35D83EDC9}">
      <dgm:prSet/>
      <dgm:spPr/>
      <dgm:t>
        <a:bodyPr/>
        <a:lstStyle/>
        <a:p>
          <a:endParaRPr lang="en-US"/>
        </a:p>
      </dgm:t>
    </dgm:pt>
    <dgm:pt modelId="{C7E2C3A9-426E-44B1-95E7-A7A43F1A15CE}" type="sibTrans" cxnId="{12114E8A-64CC-47D3-A1B2-8FC35D83EDC9}">
      <dgm:prSet/>
      <dgm:spPr/>
      <dgm:t>
        <a:bodyPr/>
        <a:lstStyle/>
        <a:p>
          <a:endParaRPr lang="en-US"/>
        </a:p>
      </dgm:t>
    </dgm:pt>
    <dgm:pt modelId="{3ADBBF80-CF04-4C50-B1DA-64D2E964CBC1}" type="pres">
      <dgm:prSet presAssocID="{4455B973-8608-469F-AA08-045815B2DC2A}" presName="diagram" presStyleCnt="0">
        <dgm:presLayoutVars>
          <dgm:dir/>
          <dgm:resizeHandles val="exact"/>
        </dgm:presLayoutVars>
      </dgm:prSet>
      <dgm:spPr/>
    </dgm:pt>
    <dgm:pt modelId="{2F463C3D-FB9B-415A-8EF2-A59075B27694}" type="pres">
      <dgm:prSet presAssocID="{C59AA826-74D8-4C87-9280-A415B41962C7}" presName="node" presStyleLbl="node1" presStyleIdx="0" presStyleCnt="4">
        <dgm:presLayoutVars>
          <dgm:bulletEnabled val="1"/>
        </dgm:presLayoutVars>
      </dgm:prSet>
      <dgm:spPr/>
    </dgm:pt>
    <dgm:pt modelId="{2A00C22F-F8DB-460A-855F-F97A45CB8249}" type="pres">
      <dgm:prSet presAssocID="{CA72113E-BA1C-41AC-86EE-F533B2879E54}" presName="sibTrans" presStyleCnt="0"/>
      <dgm:spPr/>
    </dgm:pt>
    <dgm:pt modelId="{B1C30D5E-73D5-4BE5-9E61-DC90939AFD8E}" type="pres">
      <dgm:prSet presAssocID="{E0874DA1-6F83-40D1-AB19-AC844F904A2F}" presName="node" presStyleLbl="node1" presStyleIdx="1" presStyleCnt="4">
        <dgm:presLayoutVars>
          <dgm:bulletEnabled val="1"/>
        </dgm:presLayoutVars>
      </dgm:prSet>
      <dgm:spPr/>
    </dgm:pt>
    <dgm:pt modelId="{F882D829-26B1-45AF-8B2D-104E140A6C6F}" type="pres">
      <dgm:prSet presAssocID="{174A87FE-A62E-4C8D-A394-D59627E2DEC2}" presName="sibTrans" presStyleCnt="0"/>
      <dgm:spPr/>
    </dgm:pt>
    <dgm:pt modelId="{4280592C-D5D6-4CE5-9E30-205C5D06063E}" type="pres">
      <dgm:prSet presAssocID="{BC748976-7D67-4988-8EAF-C4B53034A2DD}" presName="node" presStyleLbl="node1" presStyleIdx="2" presStyleCnt="4">
        <dgm:presLayoutVars>
          <dgm:bulletEnabled val="1"/>
        </dgm:presLayoutVars>
      </dgm:prSet>
      <dgm:spPr/>
    </dgm:pt>
    <dgm:pt modelId="{55B24A29-9F6F-42E6-907B-F3D3B2C9449A}" type="pres">
      <dgm:prSet presAssocID="{4A6D2B90-5D20-4E83-BFDF-D4E3091E7B31}" presName="sibTrans" presStyleCnt="0"/>
      <dgm:spPr/>
    </dgm:pt>
    <dgm:pt modelId="{5C2F1558-F81C-4BB5-AE61-790ABC5BA883}" type="pres">
      <dgm:prSet presAssocID="{D2E03DDC-7847-468C-B0D9-AA5A16073516}" presName="node" presStyleLbl="node1" presStyleIdx="3" presStyleCnt="4">
        <dgm:presLayoutVars>
          <dgm:bulletEnabled val="1"/>
        </dgm:presLayoutVars>
      </dgm:prSet>
      <dgm:spPr/>
    </dgm:pt>
  </dgm:ptLst>
  <dgm:cxnLst>
    <dgm:cxn modelId="{527F6112-4193-4D08-A8FB-EBEB52CFC532}" type="presOf" srcId="{4455B973-8608-469F-AA08-045815B2DC2A}" destId="{3ADBBF80-CF04-4C50-B1DA-64D2E964CBC1}" srcOrd="0" destOrd="0" presId="urn:microsoft.com/office/officeart/2005/8/layout/default"/>
    <dgm:cxn modelId="{5E4CA126-E678-4BAE-A137-64ECBBDDED1E}" srcId="{4455B973-8608-469F-AA08-045815B2DC2A}" destId="{E0874DA1-6F83-40D1-AB19-AC844F904A2F}" srcOrd="1" destOrd="0" parTransId="{35059D2E-7981-4F8E-98E7-165DDC3800BF}" sibTransId="{174A87FE-A62E-4C8D-A394-D59627E2DEC2}"/>
    <dgm:cxn modelId="{4DF17548-205E-4B02-BADF-DEB5349C4B78}" srcId="{4455B973-8608-469F-AA08-045815B2DC2A}" destId="{C59AA826-74D8-4C87-9280-A415B41962C7}" srcOrd="0" destOrd="0" parTransId="{452A04A9-0F33-4097-8302-5F6EFC66C904}" sibTransId="{CA72113E-BA1C-41AC-86EE-F533B2879E54}"/>
    <dgm:cxn modelId="{6611716E-296C-49F8-9CAF-AD774DF4866D}" type="presOf" srcId="{BC748976-7D67-4988-8EAF-C4B53034A2DD}" destId="{4280592C-D5D6-4CE5-9E30-205C5D06063E}" srcOrd="0" destOrd="0" presId="urn:microsoft.com/office/officeart/2005/8/layout/default"/>
    <dgm:cxn modelId="{71057A87-E774-46DC-B128-A4A8787952AF}" srcId="{4455B973-8608-469F-AA08-045815B2DC2A}" destId="{BC748976-7D67-4988-8EAF-C4B53034A2DD}" srcOrd="2" destOrd="0" parTransId="{5158AED0-9189-4724-8AA3-B59701A38981}" sibTransId="{4A6D2B90-5D20-4E83-BFDF-D4E3091E7B31}"/>
    <dgm:cxn modelId="{12114E8A-64CC-47D3-A1B2-8FC35D83EDC9}" srcId="{4455B973-8608-469F-AA08-045815B2DC2A}" destId="{D2E03DDC-7847-468C-B0D9-AA5A16073516}" srcOrd="3" destOrd="0" parTransId="{4B3AE9CE-DB9B-4731-96BB-37FBD6B4631D}" sibTransId="{C7E2C3A9-426E-44B1-95E7-A7A43F1A15CE}"/>
    <dgm:cxn modelId="{2B195C98-113F-4B78-B3E1-E1A1875A3C9B}" type="presOf" srcId="{D2E03DDC-7847-468C-B0D9-AA5A16073516}" destId="{5C2F1558-F81C-4BB5-AE61-790ABC5BA883}" srcOrd="0" destOrd="0" presId="urn:microsoft.com/office/officeart/2005/8/layout/default"/>
    <dgm:cxn modelId="{1235D7F6-7E2E-44C0-B2F3-87CC024EB3D3}" type="presOf" srcId="{C59AA826-74D8-4C87-9280-A415B41962C7}" destId="{2F463C3D-FB9B-415A-8EF2-A59075B27694}" srcOrd="0" destOrd="0" presId="urn:microsoft.com/office/officeart/2005/8/layout/default"/>
    <dgm:cxn modelId="{0DED3EFB-D8C9-4430-A706-DBBDC10C41D5}" type="presOf" srcId="{E0874DA1-6F83-40D1-AB19-AC844F904A2F}" destId="{B1C30D5E-73D5-4BE5-9E61-DC90939AFD8E}" srcOrd="0" destOrd="0" presId="urn:microsoft.com/office/officeart/2005/8/layout/default"/>
    <dgm:cxn modelId="{D9DD7C93-D8A3-4E06-B35B-852A681744D6}" type="presParOf" srcId="{3ADBBF80-CF04-4C50-B1DA-64D2E964CBC1}" destId="{2F463C3D-FB9B-415A-8EF2-A59075B27694}" srcOrd="0" destOrd="0" presId="urn:microsoft.com/office/officeart/2005/8/layout/default"/>
    <dgm:cxn modelId="{6374C4C2-5422-4651-B49B-033DCC8B0720}" type="presParOf" srcId="{3ADBBF80-CF04-4C50-B1DA-64D2E964CBC1}" destId="{2A00C22F-F8DB-460A-855F-F97A45CB8249}" srcOrd="1" destOrd="0" presId="urn:microsoft.com/office/officeart/2005/8/layout/default"/>
    <dgm:cxn modelId="{E1DFF09E-55F7-4B7C-BE91-50DB06BF436C}" type="presParOf" srcId="{3ADBBF80-CF04-4C50-B1DA-64D2E964CBC1}" destId="{B1C30D5E-73D5-4BE5-9E61-DC90939AFD8E}" srcOrd="2" destOrd="0" presId="urn:microsoft.com/office/officeart/2005/8/layout/default"/>
    <dgm:cxn modelId="{7A85FC19-238D-456F-B6F5-28AC5713311E}" type="presParOf" srcId="{3ADBBF80-CF04-4C50-B1DA-64D2E964CBC1}" destId="{F882D829-26B1-45AF-8B2D-104E140A6C6F}" srcOrd="3" destOrd="0" presId="urn:microsoft.com/office/officeart/2005/8/layout/default"/>
    <dgm:cxn modelId="{DC50F2E8-D445-4060-B331-52CC5961DB6A}" type="presParOf" srcId="{3ADBBF80-CF04-4C50-B1DA-64D2E964CBC1}" destId="{4280592C-D5D6-4CE5-9E30-205C5D06063E}" srcOrd="4" destOrd="0" presId="urn:microsoft.com/office/officeart/2005/8/layout/default"/>
    <dgm:cxn modelId="{82487FBD-631D-4977-829A-402F396623F0}" type="presParOf" srcId="{3ADBBF80-CF04-4C50-B1DA-64D2E964CBC1}" destId="{55B24A29-9F6F-42E6-907B-F3D3B2C9449A}" srcOrd="5" destOrd="0" presId="urn:microsoft.com/office/officeart/2005/8/layout/default"/>
    <dgm:cxn modelId="{05E4E8BE-C75C-4948-8C27-BC0DE3C85AA4}" type="presParOf" srcId="{3ADBBF80-CF04-4C50-B1DA-64D2E964CBC1}" destId="{5C2F1558-F81C-4BB5-AE61-790ABC5BA8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63C3D-FB9B-415A-8EF2-A59075B27694}">
      <dsp:nvSpPr>
        <dsp:cNvPr id="0" name=""/>
        <dsp:cNvSpPr/>
      </dsp:nvSpPr>
      <dsp:spPr>
        <a:xfrm>
          <a:off x="792" y="543491"/>
          <a:ext cx="3091090" cy="1854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eliminate time taking paperwork.</a:t>
          </a:r>
        </a:p>
      </dsp:txBody>
      <dsp:txXfrm>
        <a:off x="792" y="543491"/>
        <a:ext cx="3091090" cy="1854654"/>
      </dsp:txXfrm>
    </dsp:sp>
    <dsp:sp modelId="{B1C30D5E-73D5-4BE5-9E61-DC90939AFD8E}">
      <dsp:nvSpPr>
        <dsp:cNvPr id="0" name=""/>
        <dsp:cNvSpPr/>
      </dsp:nvSpPr>
      <dsp:spPr>
        <a:xfrm>
          <a:off x="3400992" y="543491"/>
          <a:ext cx="3091090" cy="1854654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develop well organized system for book borrowing from library.</a:t>
          </a:r>
        </a:p>
      </dsp:txBody>
      <dsp:txXfrm>
        <a:off x="3400992" y="543491"/>
        <a:ext cx="3091090" cy="1854654"/>
      </dsp:txXfrm>
    </dsp:sp>
    <dsp:sp modelId="{4280592C-D5D6-4CE5-9E30-205C5D06063E}">
      <dsp:nvSpPr>
        <dsp:cNvPr id="0" name=""/>
        <dsp:cNvSpPr/>
      </dsp:nvSpPr>
      <dsp:spPr>
        <a:xfrm>
          <a:off x="792" y="2707254"/>
          <a:ext cx="3091090" cy="185465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minimize the task and effort being performed by librarian and borrower.</a:t>
          </a:r>
        </a:p>
      </dsp:txBody>
      <dsp:txXfrm>
        <a:off x="792" y="2707254"/>
        <a:ext cx="3091090" cy="1854654"/>
      </dsp:txXfrm>
    </dsp:sp>
    <dsp:sp modelId="{5C2F1558-F81C-4BB5-AE61-790ABC5BA883}">
      <dsp:nvSpPr>
        <dsp:cNvPr id="0" name=""/>
        <dsp:cNvSpPr/>
      </dsp:nvSpPr>
      <dsp:spPr>
        <a:xfrm>
          <a:off x="3400992" y="2707254"/>
          <a:ext cx="3091090" cy="185465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create a more effective system.</a:t>
          </a:r>
        </a:p>
      </dsp:txBody>
      <dsp:txXfrm>
        <a:off x="3400992" y="2707254"/>
        <a:ext cx="3091090" cy="1854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4DAC-AD9B-4061-BF7B-CE317C4AB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EE471-6B34-43FE-ACCB-2F9503283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A5AE-49FD-474D-8EC3-785F3F95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A7EF-BB75-4E40-8BDF-6F29A878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3E2BE-89B3-4581-B4ED-40A02546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9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4825-C367-438C-9F5B-A037628A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4D2BC-FA7B-4267-A6ED-38CFAE3C4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D298E-A074-47EE-AC37-55F92779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07444-5F71-443D-BC61-BD51A5B8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6CF2-E8A7-4A43-BE56-78E6B36A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0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FA27B-8BF7-4FFE-9E08-4D2AE7C78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0828E-A2ED-407E-8FE0-00447497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5356F-14C6-4EFD-B295-701867F3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2D6B-2557-42C9-8A8F-18C6242A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485A-0C12-4507-B8BB-4499F53D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3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B178-AAFA-442A-93EE-438D6073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B0E0-5045-46A4-9279-47EBFE4B5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A2776-E6C7-40BE-8821-BAEF977C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E0B43-4DF0-4769-9866-B9B47DAF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1AE99-A425-49BC-95B1-75FE4158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63C0-77A6-42FC-9341-FCC7697C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0648-74CF-43B5-8B19-AF366FA94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313F8-D4A6-4AC4-A494-ECE74B82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C2E86-99D0-4F65-8B60-EAA30472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F1E9-A95A-4101-AC18-46026265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6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8601-5B9A-4872-A21C-D7DFFE35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A134-6902-4792-88B5-C83D3A54E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6CFD7-CA66-41EE-AFD0-7A24A823F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BB458-107C-4092-BFCF-BFBCC560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0D84-5F38-4B2A-9228-320D80C8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63F5D-CA2F-4515-B140-B2A85C0E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4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63FE-D564-4FFC-B7C2-9E26BF3B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BCE2B-5A31-4F15-82FC-387ADD76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15A2C-0D5D-4908-8312-5937BB96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BECCF-895A-4370-9DFF-1BBDB0564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93B58-EC77-42DF-8263-42CF7FB5A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33347-77B8-4BA5-8377-904069F2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13F32-AC33-4074-8527-01C42895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7B358-B368-4B41-A2A1-281BF632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9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C78B-F3AD-41F0-B2BB-9B676754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EC2B0-1BB7-4C3E-9589-0C2A86CB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8E6E9-7BB1-4FFC-A27A-4DB2429C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F369E-D405-4052-8A7B-53DFA75A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0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326F0-A1DC-4A1C-B007-6C766567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8428E-E462-498D-BC88-ECEBA716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D3654-2C96-44B6-B483-7F821792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9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4F4E-F482-4C89-8D62-003B3490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373D-1508-4B28-8314-8CC8316B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92751-1911-4652-AF3B-AB2321512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5EFC-EE8E-4A40-880C-75EA30BE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64D67-5142-451D-8B10-AF3F2937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F6A56-6CA6-4171-BA2B-3F00687C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3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C5CA-33A0-4054-A3FD-14596EF9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09CDF-79DC-454E-A343-BE2680094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61AC-F88D-4E75-ABEC-E423CAB32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0F371-9425-4071-9D93-EA3499AC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802C-7EFA-466D-B0AB-02ACE5B7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05023-2CC3-4F8A-9FF7-EF7C6A66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04D9F-8A5F-4261-8685-D8D69B66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B2352-D2F9-4180-A82E-C825BF9D4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A7B5-35B6-4F57-9F81-2361A8F80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4B3A9-DA5F-45F2-A8E0-459B47021685}" type="datetimeFigureOut">
              <a:rPr lang="en-US" smtClean="0"/>
              <a:t>29-Jul-22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94A5-3726-48E5-A055-983280F20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8F168-95EB-47B0-90E8-D9FBB63E2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BC74-91B0-429F-97AE-7D52C29D9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8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C680E-B435-450B-A544-FDF65B758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317" y="447503"/>
            <a:ext cx="7074257" cy="1799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Library Management System</a:t>
            </a:r>
            <a:endParaRPr lang="en-IN" sz="4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0470F-BD5C-492C-96C3-21197A63E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243" y="2694917"/>
            <a:ext cx="5289417" cy="94363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2000" b="1" dirty="0">
                <a:latin typeface="Comic Sans MS" panose="030F0702030302020204" pitchFamily="66" charset="0"/>
              </a:rPr>
              <a:t>A Python Based Desktop Application &amp; Google Blogger Based E-Library</a:t>
            </a:r>
            <a:endParaRPr lang="en-IN" sz="2000" b="1" dirty="0">
              <a:latin typeface="Comic Sans MS" panose="030F0702030302020204" pitchFamily="66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DE7494B-A4CF-22E0-770B-287B1B8B9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r="24192"/>
          <a:stretch/>
        </p:blipFill>
        <p:spPr>
          <a:xfrm>
            <a:off x="460746" y="723899"/>
            <a:ext cx="4809396" cy="526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768" y="4074796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</a:t>
            </a:r>
          </a:p>
          <a:p>
            <a:endParaRPr lang="en-US" b="1" dirty="0"/>
          </a:p>
          <a:p>
            <a:r>
              <a:rPr lang="en-US" b="1" dirty="0" err="1"/>
              <a:t>Ahin</a:t>
            </a:r>
            <a:r>
              <a:rPr lang="en-US" b="1" dirty="0"/>
              <a:t> Shubhra Halder</a:t>
            </a:r>
          </a:p>
          <a:p>
            <a:r>
              <a:rPr lang="en-US" b="1" dirty="0" err="1"/>
              <a:t>Avijit</a:t>
            </a:r>
            <a:r>
              <a:rPr lang="en-US" b="1" dirty="0"/>
              <a:t> Halder</a:t>
            </a:r>
          </a:p>
          <a:p>
            <a:r>
              <a:rPr lang="en-US" b="1" dirty="0"/>
              <a:t>Abhisek Midya</a:t>
            </a:r>
          </a:p>
          <a:p>
            <a:r>
              <a:rPr lang="en-US" b="1" dirty="0"/>
              <a:t>Atish Sarkar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2903" y="4074796"/>
            <a:ext cx="2818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</a:t>
            </a:r>
          </a:p>
          <a:p>
            <a:endParaRPr lang="en-US" b="1" dirty="0"/>
          </a:p>
          <a:p>
            <a:r>
              <a:rPr lang="en-US" b="1" dirty="0"/>
              <a:t>Prof. Aparna </a:t>
            </a:r>
            <a:r>
              <a:rPr lang="en-US" b="1" dirty="0" err="1"/>
              <a:t>Kisku</a:t>
            </a:r>
            <a:r>
              <a:rPr lang="en-US" b="1" dirty="0"/>
              <a:t> </a:t>
            </a:r>
            <a:r>
              <a:rPr lang="en-US" b="1" dirty="0" err="1"/>
              <a:t>Hansda</a:t>
            </a:r>
            <a:endParaRPr lang="en-US" b="1" dirty="0"/>
          </a:p>
          <a:p>
            <a:r>
              <a:rPr lang="en-US" b="1" dirty="0"/>
              <a:t>Dept. of Computer Science,</a:t>
            </a:r>
          </a:p>
          <a:p>
            <a:r>
              <a:rPr lang="en-US" b="1" dirty="0"/>
              <a:t>Syamaprasad College</a:t>
            </a:r>
          </a:p>
        </p:txBody>
      </p:sp>
    </p:spTree>
    <p:extLst>
      <p:ext uri="{BB962C8B-B14F-4D97-AF65-F5344CB8AC3E}">
        <p14:creationId xmlns:p14="http://schemas.microsoft.com/office/powerpoint/2010/main" val="384276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547778-DB0E-5174-C277-70CBF150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90" y="752475"/>
            <a:ext cx="8336611" cy="545002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2EE0A35-4405-4F8F-4AAE-34D897D75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9" y="1099682"/>
            <a:ext cx="11484241" cy="554114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FCC414-4CD9-C5A3-CFB9-CFE820687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442518" y="512759"/>
            <a:ext cx="11306963" cy="577638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6DD514C-B86B-CCFA-2249-364F2F24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25" y="620039"/>
            <a:ext cx="8321179" cy="5949643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9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F8C7F-CB16-87BD-C707-76306E7B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>
                <a:latin typeface="Arial Rounded MT Bold" panose="020F0704030504030204" pitchFamily="34" charset="0"/>
              </a:rPr>
              <a:t>Implementation</a:t>
            </a:r>
            <a:endParaRPr lang="en-US" sz="42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7421-E048-B994-2C83-DD18B1325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Implementation is the stage where the theoretical design is turned into a working system. </a:t>
            </a:r>
          </a:p>
          <a:p>
            <a:endParaRPr lang="en-US" sz="2200" dirty="0"/>
          </a:p>
          <a:p>
            <a:r>
              <a:rPr lang="en-US" sz="2200" dirty="0"/>
              <a:t>The system can be implemented only after thorough testing is done and if it is found to work according to the specification.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A1939-8C89-D235-8805-AFA1EC8E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8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456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E49A7-4106-84C2-7C98-49BF9AFCA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BC706-50BD-164E-52E6-11D21AD2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GNATT Chart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42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Login Page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0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89" y="2100387"/>
            <a:ext cx="3956179" cy="1273063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Admin Panel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878B29-EF8B-2E2E-E966-188E1174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3429000"/>
            <a:ext cx="3858295" cy="311884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Here, Admin can monitor and manage all the information.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the available book related queries should be solved.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Admin can send email reminders to all the members, whose books are due within two days.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65" y="1063690"/>
            <a:ext cx="7271217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90" y="1995055"/>
            <a:ext cx="3582073" cy="1249078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User Panel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E846F2-C15A-F86A-9728-05E2A533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3244133"/>
            <a:ext cx="3873501" cy="3371271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Users can log in to the system by using their username and password, which have been sent to their email id at the time of registration.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Users can see all the book details by themself.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Users can go to the e-library directly from this panel.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Users can change their password.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00" y="933453"/>
            <a:ext cx="7268547" cy="459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185205-2A52-3536-1FDB-403146990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E83F8-8D60-11BB-763E-6C27ACE1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SPC E-Library</a:t>
            </a:r>
            <a:endParaRPr lang="en-IN" sz="3600" b="1" dirty="0">
              <a:latin typeface="Arial Rounded MT Bold" panose="020F070403050403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222C12-C7B0-8902-179F-6D7A1A13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dirty="0"/>
              <a:t>Our system supports members to get connected with books while required books are not available to borrow from library. </a:t>
            </a:r>
          </a:p>
        </p:txBody>
      </p:sp>
    </p:spTree>
    <p:extLst>
      <p:ext uri="{BB962C8B-B14F-4D97-AF65-F5344CB8AC3E}">
        <p14:creationId xmlns:p14="http://schemas.microsoft.com/office/powerpoint/2010/main" val="261937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3" y="702242"/>
            <a:ext cx="4644653" cy="2198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Domain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114" y="3603171"/>
            <a:ext cx="4881239" cy="2740479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the world of automation, Technologies reduce paper works in office.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field of management by technology, here is our project about - Library Management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Promises to reduce time, energy and paper works in library.</a:t>
            </a:r>
          </a:p>
        </p:txBody>
      </p:sp>
      <p:pic>
        <p:nvPicPr>
          <p:cNvPr id="5" name="Picture 4" descr="Digital financial graphs in 3D">
            <a:extLst>
              <a:ext uri="{FF2B5EF4-FFF2-40B4-BE49-F238E27FC236}">
                <a16:creationId xmlns:a16="http://schemas.microsoft.com/office/drawing/2014/main" id="{3F6808EE-2160-E722-B4DE-FF6FD02E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r="10920" b="-2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953DB5D-0A37-4498-852C-604ADD855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959" y="-1"/>
            <a:ext cx="467004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52B46D5E-7F74-4741-9FF9-3E105C95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12234" y="-512235"/>
            <a:ext cx="6858001" cy="7882470"/>
          </a:xfrm>
          <a:custGeom>
            <a:avLst/>
            <a:gdLst>
              <a:gd name="connsiteX0" fmla="*/ 0 w 6858001"/>
              <a:gd name="connsiteY0" fmla="*/ 0 h 7882470"/>
              <a:gd name="connsiteX1" fmla="*/ 0 w 6858001"/>
              <a:gd name="connsiteY1" fmla="*/ 1067477 h 7882470"/>
              <a:gd name="connsiteX2" fmla="*/ 0 w 6858001"/>
              <a:gd name="connsiteY2" fmla="*/ 2201779 h 7882470"/>
              <a:gd name="connsiteX3" fmla="*/ 0 w 6858001"/>
              <a:gd name="connsiteY3" fmla="*/ 7552944 h 7882470"/>
              <a:gd name="connsiteX4" fmla="*/ 1 w 6858001"/>
              <a:gd name="connsiteY4" fmla="*/ 7552944 h 7882470"/>
              <a:gd name="connsiteX5" fmla="*/ 1 w 6858001"/>
              <a:gd name="connsiteY5" fmla="*/ 7584020 h 7882470"/>
              <a:gd name="connsiteX6" fmla="*/ 1228295 w 6858001"/>
              <a:gd name="connsiteY6" fmla="*/ 7584020 h 7882470"/>
              <a:gd name="connsiteX7" fmla="*/ 1609295 w 6858001"/>
              <a:gd name="connsiteY7" fmla="*/ 7869770 h 7882470"/>
              <a:gd name="connsiteX8" fmla="*/ 1617762 w 6858001"/>
              <a:gd name="connsiteY8" fmla="*/ 7872945 h 7882470"/>
              <a:gd name="connsiteX9" fmla="*/ 1630461 w 6858001"/>
              <a:gd name="connsiteY9" fmla="*/ 7877708 h 7882470"/>
              <a:gd name="connsiteX10" fmla="*/ 1643162 w 6858001"/>
              <a:gd name="connsiteY10" fmla="*/ 7882470 h 7882470"/>
              <a:gd name="connsiteX11" fmla="*/ 1653745 w 6858001"/>
              <a:gd name="connsiteY11" fmla="*/ 7882470 h 7882470"/>
              <a:gd name="connsiteX12" fmla="*/ 1666445 w 6858001"/>
              <a:gd name="connsiteY12" fmla="*/ 7882470 h 7882470"/>
              <a:gd name="connsiteX13" fmla="*/ 1677028 w 6858001"/>
              <a:gd name="connsiteY13" fmla="*/ 7877708 h 7882470"/>
              <a:gd name="connsiteX14" fmla="*/ 1689728 w 6858001"/>
              <a:gd name="connsiteY14" fmla="*/ 7872945 h 7882470"/>
              <a:gd name="connsiteX15" fmla="*/ 1698195 w 6858001"/>
              <a:gd name="connsiteY15" fmla="*/ 7869770 h 7882470"/>
              <a:gd name="connsiteX16" fmla="*/ 2079195 w 6858001"/>
              <a:gd name="connsiteY16" fmla="*/ 7584020 h 7882470"/>
              <a:gd name="connsiteX17" fmla="*/ 6858001 w 6858001"/>
              <a:gd name="connsiteY17" fmla="*/ 7584020 h 7882470"/>
              <a:gd name="connsiteX18" fmla="*/ 6858001 w 6858001"/>
              <a:gd name="connsiteY18" fmla="*/ 5696482 h 7882470"/>
              <a:gd name="connsiteX19" fmla="*/ 6858000 w 6858001"/>
              <a:gd name="connsiteY19" fmla="*/ 5696482 h 7882470"/>
              <a:gd name="connsiteX20" fmla="*/ 6858000 w 6858001"/>
              <a:gd name="connsiteY20" fmla="*/ 2201779 h 7882470"/>
              <a:gd name="connsiteX21" fmla="*/ 6858000 w 6858001"/>
              <a:gd name="connsiteY21" fmla="*/ 1067477 h 7882470"/>
              <a:gd name="connsiteX22" fmla="*/ 6858000 w 6858001"/>
              <a:gd name="connsiteY22" fmla="*/ 0 h 788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1" h="7882470">
                <a:moveTo>
                  <a:pt x="0" y="0"/>
                </a:moveTo>
                <a:lnTo>
                  <a:pt x="0" y="1067477"/>
                </a:lnTo>
                <a:lnTo>
                  <a:pt x="0" y="2201779"/>
                </a:lnTo>
                <a:lnTo>
                  <a:pt x="0" y="7552944"/>
                </a:lnTo>
                <a:lnTo>
                  <a:pt x="1" y="7552944"/>
                </a:lnTo>
                <a:lnTo>
                  <a:pt x="1" y="7584020"/>
                </a:lnTo>
                <a:lnTo>
                  <a:pt x="1228295" y="7584020"/>
                </a:lnTo>
                <a:lnTo>
                  <a:pt x="1609295" y="7869770"/>
                </a:lnTo>
                <a:lnTo>
                  <a:pt x="1617762" y="7872945"/>
                </a:lnTo>
                <a:lnTo>
                  <a:pt x="1630461" y="7877708"/>
                </a:lnTo>
                <a:lnTo>
                  <a:pt x="1643162" y="7882470"/>
                </a:lnTo>
                <a:lnTo>
                  <a:pt x="1653745" y="7882470"/>
                </a:lnTo>
                <a:lnTo>
                  <a:pt x="1666445" y="7882470"/>
                </a:lnTo>
                <a:lnTo>
                  <a:pt x="1677028" y="7877708"/>
                </a:lnTo>
                <a:lnTo>
                  <a:pt x="1689728" y="7872945"/>
                </a:lnTo>
                <a:lnTo>
                  <a:pt x="1698195" y="7869770"/>
                </a:lnTo>
                <a:lnTo>
                  <a:pt x="2079195" y="7584020"/>
                </a:lnTo>
                <a:lnTo>
                  <a:pt x="6858001" y="7584020"/>
                </a:lnTo>
                <a:lnTo>
                  <a:pt x="6858001" y="5696482"/>
                </a:lnTo>
                <a:lnTo>
                  <a:pt x="6858000" y="5696482"/>
                </a:lnTo>
                <a:lnTo>
                  <a:pt x="6858000" y="2201779"/>
                </a:lnTo>
                <a:lnTo>
                  <a:pt x="6858000" y="1067477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96B1-D2F1-5AB3-6421-81F919681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777" y="885717"/>
            <a:ext cx="5944308" cy="15594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E3AC1-5443-164A-4F85-D385BB596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985" y="2700810"/>
            <a:ext cx="5924099" cy="327147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We solved the problem that First Name &amp; Last Name field should take only alphabet.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Book due date can’t be less than Issue book date if we enter due date less than issue date than system will give an error message.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If we enter wrong Username and Password then it will give an error message.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/>
              <a:t>If we add previous recorded book into the database then the system will give an error message. </a:t>
            </a:r>
            <a:endParaRPr lang="en-US" sz="2000" dirty="0"/>
          </a:p>
        </p:txBody>
      </p:sp>
      <p:sp>
        <p:nvSpPr>
          <p:cNvPr id="39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3639118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phic 6" descr="Bullseye">
            <a:extLst>
              <a:ext uri="{FF2B5EF4-FFF2-40B4-BE49-F238E27FC236}">
                <a16:creationId xmlns:a16="http://schemas.microsoft.com/office/drawing/2014/main" id="{8BC93471-D461-58E4-0720-06A49AFE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06" y="1410663"/>
            <a:ext cx="2735071" cy="27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8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AAD98D1C-F2EB-49D5-899B-086F7E26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59849" y="-479"/>
            <a:ext cx="9132151" cy="6858478"/>
          </a:xfrm>
          <a:custGeom>
            <a:avLst/>
            <a:gdLst>
              <a:gd name="connsiteX0" fmla="*/ 5955776 w 9132151"/>
              <a:gd name="connsiteY0" fmla="*/ 0 h 6858478"/>
              <a:gd name="connsiteX1" fmla="*/ 5950199 w 9132151"/>
              <a:gd name="connsiteY1" fmla="*/ 0 h 6858478"/>
              <a:gd name="connsiteX2" fmla="*/ 4883971 w 9132151"/>
              <a:gd name="connsiteY2" fmla="*/ 0 h 6858478"/>
              <a:gd name="connsiteX3" fmla="*/ 0 w 9132151"/>
              <a:gd name="connsiteY3" fmla="*/ 0 h 6858478"/>
              <a:gd name="connsiteX4" fmla="*/ 0 w 9132151"/>
              <a:gd name="connsiteY4" fmla="*/ 6857916 h 6858478"/>
              <a:gd name="connsiteX5" fmla="*/ 1707856 w 9132151"/>
              <a:gd name="connsiteY5" fmla="*/ 6857916 h 6858478"/>
              <a:gd name="connsiteX6" fmla="*/ 1707596 w 9132151"/>
              <a:gd name="connsiteY6" fmla="*/ 6858478 h 6858478"/>
              <a:gd name="connsiteX7" fmla="*/ 9132151 w 9132151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2151" h="6858478">
                <a:moveTo>
                  <a:pt x="5955776" y="0"/>
                </a:moveTo>
                <a:lnTo>
                  <a:pt x="5950199" y="0"/>
                </a:lnTo>
                <a:lnTo>
                  <a:pt x="4883971" y="0"/>
                </a:lnTo>
                <a:lnTo>
                  <a:pt x="0" y="0"/>
                </a:lnTo>
                <a:lnTo>
                  <a:pt x="0" y="6857916"/>
                </a:lnTo>
                <a:lnTo>
                  <a:pt x="1707856" y="6857916"/>
                </a:lnTo>
                <a:lnTo>
                  <a:pt x="1707596" y="6858478"/>
                </a:lnTo>
                <a:lnTo>
                  <a:pt x="9132151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7B4CA2D6-8008-4CEE-8D65-E6BE5477F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69312" y="-3325"/>
            <a:ext cx="8722688" cy="6861324"/>
          </a:xfrm>
          <a:custGeom>
            <a:avLst/>
            <a:gdLst>
              <a:gd name="connsiteX0" fmla="*/ 5560897 w 8722688"/>
              <a:gd name="connsiteY0" fmla="*/ 0 h 6861324"/>
              <a:gd name="connsiteX1" fmla="*/ 5555346 w 8722688"/>
              <a:gd name="connsiteY1" fmla="*/ 0 h 6861324"/>
              <a:gd name="connsiteX2" fmla="*/ 4494013 w 8722688"/>
              <a:gd name="connsiteY2" fmla="*/ 0 h 6861324"/>
              <a:gd name="connsiteX3" fmla="*/ 681726 w 8722688"/>
              <a:gd name="connsiteY3" fmla="*/ 0 h 6861324"/>
              <a:gd name="connsiteX4" fmla="*/ 681726 w 8722688"/>
              <a:gd name="connsiteY4" fmla="*/ 479 h 6861324"/>
              <a:gd name="connsiteX5" fmla="*/ 0 w 8722688"/>
              <a:gd name="connsiteY5" fmla="*/ 479 h 6861324"/>
              <a:gd name="connsiteX6" fmla="*/ 0 w 8722688"/>
              <a:gd name="connsiteY6" fmla="*/ 6861324 h 6861324"/>
              <a:gd name="connsiteX7" fmla="*/ 2429574 w 8722688"/>
              <a:gd name="connsiteY7" fmla="*/ 6861324 h 6861324"/>
              <a:gd name="connsiteX8" fmla="*/ 2429574 w 8722688"/>
              <a:gd name="connsiteY8" fmla="*/ 6861323 h 6861324"/>
              <a:gd name="connsiteX9" fmla="*/ 8368134 w 8722688"/>
              <a:gd name="connsiteY9" fmla="*/ 6861323 h 6861324"/>
              <a:gd name="connsiteX10" fmla="*/ 8366822 w 8722688"/>
              <a:gd name="connsiteY10" fmla="*/ 6858478 h 6861324"/>
              <a:gd name="connsiteX11" fmla="*/ 8722688 w 8722688"/>
              <a:gd name="connsiteY11" fmla="*/ 6858478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22688" h="6861324">
                <a:moveTo>
                  <a:pt x="5560897" y="0"/>
                </a:moveTo>
                <a:lnTo>
                  <a:pt x="5555346" y="0"/>
                </a:lnTo>
                <a:lnTo>
                  <a:pt x="4494013" y="0"/>
                </a:lnTo>
                <a:lnTo>
                  <a:pt x="681726" y="0"/>
                </a:lnTo>
                <a:lnTo>
                  <a:pt x="681726" y="479"/>
                </a:lnTo>
                <a:lnTo>
                  <a:pt x="0" y="479"/>
                </a:lnTo>
                <a:lnTo>
                  <a:pt x="0" y="6861324"/>
                </a:lnTo>
                <a:lnTo>
                  <a:pt x="2429574" y="6861324"/>
                </a:lnTo>
                <a:lnTo>
                  <a:pt x="2429574" y="6861323"/>
                </a:lnTo>
                <a:lnTo>
                  <a:pt x="8368134" y="6861323"/>
                </a:lnTo>
                <a:lnTo>
                  <a:pt x="8366822" y="6858478"/>
                </a:lnTo>
                <a:lnTo>
                  <a:pt x="8722688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7F53B-9B7A-C130-71B9-5F6DFBC1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407640"/>
            <a:ext cx="4007589" cy="1275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9FAFE-BD4D-95B6-092A-A8B66AD8F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132" y="528506"/>
            <a:ext cx="5403165" cy="5970578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Library Management System of the entire system improves the efficiency.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It provides a friendly graphical user interface which proves to be better when compared to the existing system.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It gives appropriate access to the authorized users depending on their permissions.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It effectively overcomes the delay in communications.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Updating of information becomes so easier.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System security, data security and reliability are the striking features.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/>
              <a:t>The System has adequate scope for modification in future if it is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9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3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BE77C-1CB8-A5DE-EBF6-9869E8CAE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US" sz="6600" b="1">
                <a:latin typeface="Arial Rounded MT Bold" panose="020F0704030504030204" pitchFamily="34" charset="0"/>
              </a:rPr>
              <a:t>Thank You</a:t>
            </a:r>
            <a:endParaRPr lang="en-IN" sz="6600" b="1">
              <a:latin typeface="Arial Rounded MT Bold" panose="020F0704030504030204" pitchFamily="34" charset="0"/>
            </a:endParaRPr>
          </a:p>
        </p:txBody>
      </p:sp>
      <p:pic>
        <p:nvPicPr>
          <p:cNvPr id="38" name="Graphic 37" descr="Smiling Face with No Fill">
            <a:extLst>
              <a:ext uri="{FF2B5EF4-FFF2-40B4-BE49-F238E27FC236}">
                <a16:creationId xmlns:a16="http://schemas.microsoft.com/office/drawing/2014/main" id="{BB49E495-B8E9-6B85-7F23-686DF803F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59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2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3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DA0635-EA7A-0840-35D8-8F9CBD3A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799"/>
            <a:ext cx="3592496" cy="527684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100" b="1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Motivation &amp; </a:t>
            </a:r>
            <a:br>
              <a:rPr lang="en-US" sz="3100" b="1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3100" b="1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Scope </a:t>
            </a:r>
            <a:br>
              <a:rPr lang="en-US" sz="3100" b="1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US" sz="3100" b="1" kern="1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of the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235FB9-D229-949B-C3B5-3CBA2516D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51391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704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DC59FE-95C7-4792-8613-8387631B1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5A6740-C8AC-4AF4-8DED-DF2AE7C5C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287ED7-11F5-4988-9536-ED300C63D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435B82-54F0-40A8-98AC-308BBE400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E91545-5C3B-46A8-84FE-3866AC17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118785-E32F-4098-BA19-715FB4D3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8661B7-47E9-4CFA-9D23-D94826CD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599D00-20D9-489A-386F-38EF3A3E9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5895058" cy="208767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3813895-3B9E-A25F-9BF3-7FBB073A9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830" y="3070949"/>
            <a:ext cx="6095997" cy="3058558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was no authentication system (login page).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admin panel &amp; user panel was there.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scope to add or modify member’s or book’s details.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e-library page was attached to the system.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Lack of security was an issue.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Review is Based on :-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      https://www.youtube.com/watch?v=GODYXAnBDvc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4" name="Picture 23" descr="White cut out stars in blue background">
            <a:extLst>
              <a:ext uri="{FF2B5EF4-FFF2-40B4-BE49-F238E27FC236}">
                <a16:creationId xmlns:a16="http://schemas.microsoft.com/office/drawing/2014/main" id="{001FFD76-99A2-D517-527B-887CE3DF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0" r="22570" b="-1"/>
          <a:stretch/>
        </p:blipFill>
        <p:spPr>
          <a:xfrm>
            <a:off x="6795973" y="969893"/>
            <a:ext cx="4684777" cy="4684777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87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C00A6-C47A-EE87-1FC8-062436988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447741"/>
            <a:ext cx="4278623" cy="164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Problem Formulation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2AE97B8-F768-6E45-2C86-DFBE2EB9D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824" y="3080083"/>
            <a:ext cx="5388895" cy="333017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Book’s, User’s information maintained easily.</a:t>
            </a:r>
          </a:p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Ease of  Borrowing or Returning Books.</a:t>
            </a:r>
          </a:p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Ease of Tracking all records.</a:t>
            </a:r>
          </a:p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Easily Manageable Library  System for Administrator.</a:t>
            </a:r>
          </a:p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E-Library and E-mail reminder.</a:t>
            </a:r>
          </a:p>
          <a:p>
            <a:pPr marL="28575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5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: Shape 45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9" name="Group 47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E9AE86-E5FF-46E4-BE50-58DD19A2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C00A6-C47A-EE87-1FC8-062436988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95470"/>
            <a:ext cx="5386661" cy="2650888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  <a:latin typeface="Arial Rounded MT Bold" panose="020F0704030504030204" pitchFamily="34" charset="0"/>
              </a:rPr>
              <a:t>Design Description</a:t>
            </a:r>
            <a:endParaRPr lang="en-IN" sz="54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E97B8-F768-6E45-2C86-DFBE2EB9D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387" y="1309942"/>
            <a:ext cx="2138900" cy="12613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ERD &amp; DFD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7" name="Graphic 6" descr="Design">
            <a:extLst>
              <a:ext uri="{FF2B5EF4-FFF2-40B4-BE49-F238E27FC236}">
                <a16:creationId xmlns:a16="http://schemas.microsoft.com/office/drawing/2014/main" id="{261763E8-5761-B4F5-EF55-F8CBBD0A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569" y="2705024"/>
            <a:ext cx="2493913" cy="24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23D95-D98E-DEF5-120B-09DC6C79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>
          <a:xfrm>
            <a:off x="158979" y="0"/>
            <a:ext cx="11874042" cy="667915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58414-200B-719F-C20A-7B556F81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ER Diagram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20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58414-200B-719F-C20A-7B556F81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Data-Flow Diagram</a:t>
            </a:r>
            <a:endParaRPr lang="en-IN" sz="3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E0C7BC-5A61-0DFF-BDA5-27753482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8" b="9458"/>
          <a:stretch/>
        </p:blipFill>
        <p:spPr>
          <a:xfrm>
            <a:off x="623087" y="805715"/>
            <a:ext cx="10945825" cy="377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6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9861C34-6820-32DD-9E14-C213C35E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70" y="352955"/>
            <a:ext cx="7789118" cy="62312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6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562</Words>
  <Application>Microsoft Office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Comic Sans MS</vt:lpstr>
      <vt:lpstr>Office Theme</vt:lpstr>
      <vt:lpstr>Library Management System</vt:lpstr>
      <vt:lpstr>Domain Description</vt:lpstr>
      <vt:lpstr>Motivation &amp;  Scope  of the Work</vt:lpstr>
      <vt:lpstr>Review</vt:lpstr>
      <vt:lpstr>Problem Formulation</vt:lpstr>
      <vt:lpstr>Design Description</vt:lpstr>
      <vt:lpstr>ER Diagram</vt:lpstr>
      <vt:lpstr>Data-Flow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GNATT Chart</vt:lpstr>
      <vt:lpstr>Login Page</vt:lpstr>
      <vt:lpstr>Admin Panel</vt:lpstr>
      <vt:lpstr>User Panel</vt:lpstr>
      <vt:lpstr>SPC E-Library</vt:lpstr>
      <vt:lpstr>Result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Abhisek Midya</dc:creator>
  <cp:lastModifiedBy>Abhisek Midya</cp:lastModifiedBy>
  <cp:revision>68</cp:revision>
  <dcterms:created xsi:type="dcterms:W3CDTF">2022-04-21T06:33:48Z</dcterms:created>
  <dcterms:modified xsi:type="dcterms:W3CDTF">2022-07-29T07:17:20Z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2022-04-21T06:33:48Z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19cbcd7e-176a-488b-a1b2-4228056d39e6</vt:lpwstr>
  </property>
  <property fmtid="{D5CDD505-2E9C-101B-9397-08002B2CF9AE}" pid="7" name="MSIP_Label_defa4170-0d19-0005-0004-bc88714345d2_ActionId">
    <vt:lpwstr>e50d2c24-18c1-437c-8c62-33159e5ab036</vt:lpwstr>
  </property>
  <property fmtid="{D5CDD505-2E9C-101B-9397-08002B2CF9AE}" pid="8" name="MSIP_Label_defa4170-0d19-0005-0004-bc88714345d2_ContentBits">
    <vt:lpwstr>0</vt:lpwstr>
  </property>
</Properties>
</file>